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01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98" r:id="rId37"/>
    <p:sldId id="289" r:id="rId38"/>
    <p:sldId id="290" r:id="rId39"/>
    <p:sldId id="291" r:id="rId40"/>
    <p:sldId id="292" r:id="rId41"/>
    <p:sldId id="293" r:id="rId42"/>
    <p:sldId id="294" r:id="rId43"/>
    <p:sldId id="299" r:id="rId44"/>
    <p:sldId id="295" r:id="rId45"/>
    <p:sldId id="300" r:id="rId46"/>
    <p:sldId id="296" r:id="rId4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0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986574f0009e1678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slide" Target="slide34.xml"/><Relationship Id="rId2" Type="http://schemas.openxmlformats.org/officeDocument/2006/relationships/image" Target="../media/image9.jpeg"/><Relationship Id="rId1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0a8ea3b31?sp=1&amp;pid=a27b9b3c3&amp;color=0,0,0&amp;mp=1&amp;vtp=1&amp;bt=1&amp;bbb=1&amp;h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（1）隐含前提特点：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它们是隐藏的，没有被明确陈述出来。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②它们被论证者认为是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理所当然的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。③它们可能是假的。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0a8ea3b31?sp=1&amp;pid=a27b9b3c3&amp;color=0,0,0&amp;mp=1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（2）注意事项：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论证省略的隐含前提往往不止一个或两个，如上文福尔摩斯的论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证还有其他隐含前提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。例如：那只狗当时必须在马厩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，而且它没有睡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着或处于其他非正常状态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；当时确实有两个人在草料棚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，他们听觉正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、意识清醒或容易唤醒，并且一定会如实地反映相关情况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；草料棚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在狗叫声的有效传播范围内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这些前提，只要有一个不成立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，论点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就值得怀疑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。发现论证的隐含前提，并对它的可靠性进行检验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估和改进论证的重要方法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ff6b62f25?pid=a27b9b3c3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即学即练</a:t>
            </a:r>
            <a:endParaRPr lang="en-US" altLang="zh-CN" sz="3000" dirty="0"/>
          </a:p>
        </p:txBody>
      </p:sp>
      <p:sp>
        <p:nvSpPr>
          <p:cNvPr id="3" name="QB_7_BD.1_1#acaf9e6d6?sp=1&amp;pid=ff6b62f25&amp;color=0,0,0&amp;vtp=1&amp;bbb=1"/>
          <p:cNvSpPr/>
          <p:nvPr/>
        </p:nvSpPr>
        <p:spPr>
          <a:xfrm>
            <a:off x="612648" y="1130379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说出下面论证的隐含前提。（4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7_BD.1_2#acaf9e6d6?sp=1&amp;pid=ff6b62f25&amp;color=0,0,0&amp;vtp=1&amp;bbb=1&amp;hb=1"/>
          <p:cNvSpPr/>
          <p:nvPr/>
        </p:nvSpPr>
        <p:spPr>
          <a:xfrm>
            <a:off x="612648" y="173864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庄子与惠子游于濠梁之上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鲦鱼出游从容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是鱼之乐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惠子曰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子非鱼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安知鱼之乐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子非我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安知我不知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鱼之乐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惠子曰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我非子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固不知子矣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子固非鱼也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子之不知鱼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请循其本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汝安知鱼乐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云者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既已知吾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知之而问我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我知之濠上也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7_BD.1_3#acaf9e6d6?pid=ff6b62f25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6040" y="468000"/>
            <a:ext cx="6986016" cy="341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7_BD.1_4#acaf9e6d6?pid=ff6b62f25&amp;color=0,0,0&amp;vtp=1&amp;bbb=1"/>
          <p:cNvSpPr/>
          <p:nvPr/>
        </p:nvSpPr>
        <p:spPr>
          <a:xfrm>
            <a:off x="612648" y="4008252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</a:t>
            </a:r>
            <a:endParaRPr lang="en-US" altLang="zh-CN" sz="2800" dirty="0"/>
          </a:p>
        </p:txBody>
      </p:sp>
      <p:sp>
        <p:nvSpPr>
          <p:cNvPr id="4" name="QB_7_AN.2_1#acaf9e6d6.blank?pid=ff6b62f25&amp;color=0,0,0&amp;vpa=1&amp;vtp=1&amp;bbb=1"/>
          <p:cNvSpPr/>
          <p:nvPr/>
        </p:nvSpPr>
        <p:spPr>
          <a:xfrm>
            <a:off x="1321466" y="3970152"/>
            <a:ext cx="9188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①只有同类才能相知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②只有我知道我的想法（每处2分）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4_1#1ce9a47d2?sp=1&amp;pid=ff6b62f25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《红楼梦》中有这样一段话，说出下面论证的隐藏前提。（6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7_BD.14_2#1ce9a47d2?sp=1&amp;pid=ff6b62f25&amp;color=0,0,0&amp;vtp=1&amp;bbb=1&amp;hb=1&amp;hltap=1"/>
          <p:cNvSpPr/>
          <p:nvPr/>
        </p:nvSpPr>
        <p:spPr>
          <a:xfrm>
            <a:off x="612648" y="1085231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况且这通身的气派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竟不像老祖宗的外孙女儿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竟是个嫡亲的孙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怨不得老祖宗天天口头心头一时不忘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7_AN.15_1#1ce9a47d2?sp=1&amp;pid=ff6b62f25&amp;color=0,0,0&amp;vtp=1&amp;bbb=1&amp;hb=1&amp;hla=1"/>
          <p:cNvSpPr/>
          <p:nvPr/>
        </p:nvSpPr>
        <p:spPr>
          <a:xfrm>
            <a:off x="612648" y="2352691"/>
            <a:ext cx="10963656" cy="264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2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隐含前提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1：老祖宗很有气派。</a:t>
            </a:r>
            <a:endParaRPr lang="en-US" altLang="zh-CN" sz="2800" dirty="0"/>
          </a:p>
          <a:p>
            <a:pPr latinLnBrk="1">
              <a:lnSpc>
                <a:spcPts val="5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隐含前提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2：老祖宗的嫡亲孙女都像她一样很有气派。</a:t>
            </a:r>
            <a:endParaRPr lang="en-US" altLang="zh-CN" sz="2800" dirty="0"/>
          </a:p>
          <a:p>
            <a:pPr latinLnBrk="1">
              <a:lnSpc>
                <a:spcPts val="5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隐含前提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3：黛玉不是嫡亲孙女，但也很有气派。</a:t>
            </a:r>
            <a:endParaRPr lang="en-US" altLang="zh-CN" sz="2800" dirty="0"/>
          </a:p>
          <a:p>
            <a:pPr latinLnBrk="1">
              <a:lnSpc>
                <a:spcPts val="5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每个隐含前提2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44e54872?pid=fa84f1f31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三、学会间接论证</a:t>
            </a:r>
            <a:endParaRPr lang="en-US" altLang="zh-CN" sz="3200" dirty="0"/>
          </a:p>
        </p:txBody>
      </p:sp>
      <p:sp>
        <p:nvSpPr>
          <p:cNvPr id="3" name="P_6_BD#1a7b6a1eb?pid=344e54872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如果直接论证比较困难或不容易取得好的效果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，可以进行间接论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——利用排除法、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反证法和归谬法更有效地论证。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1.排除法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排除法是一种把不在结论范围内的其他结论排除掉的方法。一件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事共有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种可能存在，排除了（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-1）种可能，剩下最后一种可能就成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为必然。例如：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鲁迅的《拿来主义》对排除法的运用。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1a7b6a1eb?pid=344e54872&amp;color=0,0,0&amp;mp=1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求证：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或者闭关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（B），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或者送去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（C），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或者等别人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送来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D），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或者自己去拿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（A）（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当时没有其他选择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不能闭关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（B），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不能送去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（C），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不能等别人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送来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”（D）。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只有自己去拿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（A）。</a:t>
            </a:r>
            <a:endParaRPr lang="en-US" altLang="zh-CN" sz="2800" dirty="0"/>
          </a:p>
        </p:txBody>
      </p:sp>
      <p:pic>
        <p:nvPicPr>
          <p:cNvPr id="3" name="P_6_BD#1a7b6a1eb?pid=344e5487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3472" y="3162940"/>
            <a:ext cx="6931152" cy="217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1a7b6a1eb?sp=1&amp;pid=344e54872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2.反证法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反证法就是先假设与某个论点相矛盾的观点成立，然后推出明显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的错误或矛盾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，从而间接地证明最初的观点。例如：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我们对课文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《祝福》运用反证法证明故事发生在辛亥革命之后。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求证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祝福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的故事一定发生在辛亥革命之后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。（p）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祝福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的故事不是发生在辛亥革命之后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。（非p）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如果故事不是发生在辛亥革命之后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就不可能有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旧历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的说法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非p，则q）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可是课文头一句就说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旧历的年底毕竟最像年底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”。（非q）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1a7b6a1eb?pid=344e54872&amp;color=0,0,0&amp;mp=1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祝福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的故事不是发生在辛亥革命之后是错的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。［非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非p）］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祝福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的故事一定发生在辛亥革命之后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。（p）</a:t>
            </a:r>
            <a:endParaRPr lang="en-US" altLang="zh-CN" sz="2800" dirty="0"/>
          </a:p>
        </p:txBody>
      </p:sp>
      <p:pic>
        <p:nvPicPr>
          <p:cNvPr id="3" name="P_6_BD#1a7b6a1eb?pid=344e5487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2736" y="2527940"/>
            <a:ext cx="4983480" cy="277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1a7b6a1eb?sp=1&amp;pid=344e54872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3.归谬法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归谬法是从某一观点推出明显的错误或矛盾，从而证明这一观点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本身的错误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，常用于驳论。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为了反驳命题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p，可以先假定p真，然后由其推出它所含有的推断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q明显是荒谬的，于是，就可以通过否定推断q进而否定命题p。例如：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在一次宴会上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俄国著名文学批评家赫尔岑被喧闹的音乐扰得心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烦意乱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直用手捂耳朵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主人见他这样便解释说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演奏的是流行乐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赫尔岑问道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流行的乐曲就一定好吗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主人说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不好的东西怎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么能流行呢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赫尔岑反驳道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流行感冒也是好的了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ed0a9b8f.fixed?pid=932cd0202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第四单元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语言积累、梳理与探究——逻辑思维</a:t>
            </a:r>
            <a:endParaRPr lang="en-US" altLang="zh-CN" sz="4000" dirty="0"/>
          </a:p>
        </p:txBody>
      </p:sp>
      <p:sp>
        <p:nvSpPr>
          <p:cNvPr id="3" name="C_3#ced0a9b8f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3#ced0a9b8f.fixed?pid=932cd0202&amp;color=0,173,163&amp;vtp=1&amp;bbb=1"/>
          <p:cNvSpPr/>
          <p:nvPr/>
        </p:nvSpPr>
        <p:spPr>
          <a:xfrm>
            <a:off x="877824" y="3493008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逻辑的力量</a:t>
            </a:r>
            <a:endParaRPr lang="en-US" altLang="zh-CN" sz="3200" dirty="0"/>
          </a:p>
        </p:txBody>
      </p:sp>
      <p:sp>
        <p:nvSpPr>
          <p:cNvPr id="5" name="C_3_BD#ced0a9b8f.fixed?pid=932cd0202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学习活动三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采用合理的论证方法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1a7b6a1eb?pid=344e54872&amp;color=0,0,0&amp;mp=1&amp;vtp=1&amp;bt=1&amp;bb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求证：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流行的东西不一定好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。（非p）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流行的东西都好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。（p）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如果流行的东西都好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那么流行感冒也是好的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。（如果p，则q）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然而流行感冒不好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。（非q）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流行的东西不一定好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。（非p）</a:t>
            </a:r>
            <a:endParaRPr lang="en-US" altLang="zh-CN" sz="2800" dirty="0"/>
          </a:p>
        </p:txBody>
      </p:sp>
      <p:pic>
        <p:nvPicPr>
          <p:cNvPr id="3" name="P_6_BD#1a7b6a1eb?pid=344e5487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9432" y="3797940"/>
            <a:ext cx="2999232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1a7b6a1eb?sp=1&amp;pid=344e54872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4.反证法和归谬法的区别</a:t>
            </a:r>
            <a:endParaRPr lang="en-US" altLang="zh-CN" sz="2800" dirty="0"/>
          </a:p>
        </p:txBody>
      </p:sp>
      <p:graphicFrame>
        <p:nvGraphicFramePr>
          <p:cNvPr id="23" name="P_6_BD#1a7b6a1eb?colgroup=4,6,10,8&amp;pid=344e54872&amp;color=0,0,0&amp;vtp=1&amp;bbb=1&amp;hb=1"/>
          <p:cNvGraphicFramePr>
            <a:graphicFrameLocks noGrp="1"/>
          </p:cNvGraphicFramePr>
          <p:nvPr/>
        </p:nvGraphicFramePr>
        <p:xfrm>
          <a:off x="612648" y="1158817"/>
          <a:ext cx="10936224" cy="4888840"/>
        </p:xfrm>
        <a:graphic>
          <a:graphicData uri="http://schemas.openxmlformats.org/drawingml/2006/table">
            <a:tbl>
              <a:tblPr/>
              <a:tblGrid>
                <a:gridCol w="1664208"/>
                <a:gridCol w="2340864"/>
                <a:gridCol w="3794760"/>
                <a:gridCol w="3136392"/>
              </a:tblGrid>
              <a:tr h="55217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论证方法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目的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结构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根据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85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反证法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用于论证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目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的在于确定某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一判断的真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实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结构复杂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需要设与被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论证论题的反论题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（相矛盾的或相反对的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论题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）真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需要运用排中律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由确定反论题假进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而间接地确定原论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题真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85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归谬法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用于反驳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目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的在于确定某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一判断的虚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假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归谬法不需要设反论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题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根据充分条件假言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推理的否定后件式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直接推出被反驳的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论题假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005834f4?pid=fa84f1f31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四、学会直接论证</a:t>
            </a:r>
            <a:endParaRPr lang="en-US" altLang="zh-CN" sz="3200" dirty="0"/>
          </a:p>
        </p:txBody>
      </p:sp>
      <p:sp>
        <p:nvSpPr>
          <p:cNvPr id="3" name="P_6_BD#c69d9c853?pid=4005834f4&amp;color=0,0,0&amp;vtp=1&amp;bbb=1"/>
          <p:cNvSpPr/>
          <p:nvPr/>
        </p:nvSpPr>
        <p:spPr>
          <a:xfrm>
            <a:off x="612648" y="11744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直接举例或从其他观点出发证实或者证伪某个观点，叫作直接论证。</a:t>
            </a:r>
            <a:endParaRPr lang="en-US" altLang="zh-CN" sz="2800" spc="-50" dirty="0"/>
          </a:p>
        </p:txBody>
      </p:sp>
      <p:graphicFrame>
        <p:nvGraphicFramePr>
          <p:cNvPr id="24" name="P_6_BD#c69d9c853?colgroup=2,2,24&amp;pid=4005834f4&amp;color=0,0,0&amp;vtp=1&amp;bbb=1&amp;hb=1"/>
          <p:cNvGraphicFramePr>
            <a:graphicFrameLocks noGrp="1"/>
          </p:cNvGraphicFramePr>
          <p:nvPr/>
        </p:nvGraphicFramePr>
        <p:xfrm>
          <a:off x="612648" y="1865186"/>
          <a:ext cx="10936224" cy="4010152"/>
        </p:xfrm>
        <a:graphic>
          <a:graphicData uri="http://schemas.openxmlformats.org/drawingml/2006/table">
            <a:tbl>
              <a:tblPr/>
              <a:tblGrid>
                <a:gridCol w="914400"/>
                <a:gridCol w="896112"/>
                <a:gridCol w="9125712"/>
              </a:tblGrid>
              <a:tr h="1172972">
                <a:tc rowSpan="2"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举例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阐释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又叫事实论证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是一种列举确凿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充分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有代表性的事例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来论证论点的方法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180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罗迦·费·因格的《谈创造性思维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》列举了谷登堡发明印刷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机和排版术以及罗兰·布歇内尔发明交互式乒乓球电子游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戏的事例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有力地论证了“创造性的思维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必须有探求新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事物并为此而活用知识的态度和意识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在此基础上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持之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以恒地进行各种尝试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”这一观点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P_6_BD#c69d9c853?colgroup=2,2,24&amp;pid=4005834f4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36224" cy="3391916"/>
        </p:xfrm>
        <a:graphic>
          <a:graphicData uri="http://schemas.openxmlformats.org/drawingml/2006/table">
            <a:tbl>
              <a:tblPr/>
              <a:tblGrid>
                <a:gridCol w="914400"/>
                <a:gridCol w="896112"/>
                <a:gridCol w="9125712"/>
              </a:tblGrid>
              <a:tr h="3391916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道理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阐释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通过讲道理的方式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运用经典著作中的精辟见解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古今中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外名人名言及科学原理等来论证观点的方法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引用论证是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其中一种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即引用名人名言等作为论据来分析问题和说明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道理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引用的方法有两种：一种是明引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交代所引的话是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谁说的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或交代其出处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一种是暗引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不交代所引的话是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谁说的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或不交代其出处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P_6_BD#c69d9c853?colgroup=2,2,24&amp;pid=4005834f4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36224" cy="2282444"/>
        </p:xfrm>
        <a:graphic>
          <a:graphicData uri="http://schemas.openxmlformats.org/drawingml/2006/table">
            <a:tbl>
              <a:tblPr/>
              <a:tblGrid>
                <a:gridCol w="914400"/>
                <a:gridCol w="896112"/>
                <a:gridCol w="9125712"/>
              </a:tblGrid>
              <a:tr h="2282444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道理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梁启超的《敬业与乐业》在论述“有业”“敬业”“乐业”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时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引用了儒家经典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《礼记》和道家经典《老子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》中的名句以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及孔子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百丈禅师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朱熹等人的名言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增强了文章的说服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力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P_6_BD#c69d9c853?colgroup=2,2,24&amp;pid=4005834f4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36224" cy="3455416"/>
        </p:xfrm>
        <a:graphic>
          <a:graphicData uri="http://schemas.openxmlformats.org/drawingml/2006/table">
            <a:tbl>
              <a:tblPr/>
              <a:tblGrid>
                <a:gridCol w="914400"/>
                <a:gridCol w="896112"/>
                <a:gridCol w="9125712"/>
              </a:tblGrid>
              <a:tr h="1172972">
                <a:tc rowSpan="2"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对比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阐释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把两种事物加以对照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比较后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推导出它们之间的差异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点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从而使论点突出的论证方法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444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马南邨的《不求甚解》先从反面举例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：普列汉诺夫自认为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求甚解”了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实际上对马克思的著作有许多曲解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接着又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从正面举例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：诸葛亮读书“独观其大略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比别人高明得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多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通过对比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文章突出了读书要不求甚解的论点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P_6_BD#c69d9c853?colgroup=2,2,24&amp;pid=4005834f4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36224" cy="4010152"/>
        </p:xfrm>
        <a:graphic>
          <a:graphicData uri="http://schemas.openxmlformats.org/drawingml/2006/table">
            <a:tbl>
              <a:tblPr/>
              <a:tblGrid>
                <a:gridCol w="914400"/>
                <a:gridCol w="896112"/>
                <a:gridCol w="9125712"/>
              </a:tblGrid>
              <a:tr h="1727708">
                <a:tc rowSpan="2"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比喻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阐释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通过人们熟知的事物进行比喻来论证论点的方法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使用比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喻论证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既能使深奥的道理浅显明了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又能使文章语言生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动形象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444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鲁迅的《拿来主义》中用“大宅子”比喻文化遗产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“孱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头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”“昏蛋”“废物”比喻逃避主义者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虚无主义者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投降主义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者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进而批判三种对待文化遗产的错误态度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比喻贴切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将深奥的道理说得通俗易懂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P_6_BD#c69d9c853?colgroup=2,2,24&amp;pid=4005834f4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36224" cy="2900680"/>
        </p:xfrm>
        <a:graphic>
          <a:graphicData uri="http://schemas.openxmlformats.org/drawingml/2006/table">
            <a:tbl>
              <a:tblPr/>
              <a:tblGrid>
                <a:gridCol w="914400"/>
                <a:gridCol w="896112"/>
                <a:gridCol w="9125712"/>
              </a:tblGrid>
              <a:tr h="1172972">
                <a:tc rowSpan="2"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类比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阐释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通过用已知事物与跟它有某些相同特点的事物进行比较类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推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从而论证论点的方法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708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《邹忌讽齐王纳谏》中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邹忌将自己受到不切实际的赞美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即受蒙蔽）这一事实类推到齐王的身上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生动地论证了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王之蔽甚矣”这一论点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8e49367a?pid=fa84f1f31&amp;color=0,0,0&amp;vtp=1&amp;bt=1&amp;bbb=1"/>
          <p:cNvSpPr/>
          <p:nvPr/>
        </p:nvSpPr>
        <p:spPr>
          <a:xfrm>
            <a:off x="612648" y="466344"/>
            <a:ext cx="10963656" cy="70224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五、在论证中引入“虚拟论敌”</a:t>
            </a:r>
            <a:endParaRPr lang="en-US" altLang="zh-CN" sz="3200" dirty="0"/>
          </a:p>
        </p:txBody>
      </p:sp>
      <p:sp>
        <p:nvSpPr>
          <p:cNvPr id="3" name="P_6_BD#abc327ad2?pid=18e49367a&amp;color=0,0,0&amp;vtp=1&amp;bbb=1&amp;hb=1"/>
          <p:cNvSpPr/>
          <p:nvPr/>
        </p:nvSpPr>
        <p:spPr>
          <a:xfrm>
            <a:off x="612648" y="1158957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在证明某个观点时，可以想象存在一个驳论者，不妨称其为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“虚拟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”。就是想象“有个人在反驳你”。这位“论敌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”可能会针对你的论点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举出反例或从你的论点推出错误结论，也可能会质疑论据及隐含前提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的可靠性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，抑或指出论证中存在的逻辑问题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。面对这些可能受到的攻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，要进一步考虑，采取措施，使自己的论证免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攻击。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“虚拟论敌”，一般可从三方面进行反驳：①驳论点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：针对论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点举出反例或者从论点推出错误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。②驳论据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：质疑论据及隐含前提的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可靠性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。③驳论证：指出论证中存在的逻辑问题。文章引入“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虚拟论敌”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的标志话语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：或许有人说，或许有人认为，也许有人提出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bc327ad2?pid=18e49367a&amp;color=0,0,0&amp;vtp=1&amp;bt=1&amp;bbb=1&amp;hb=1"/>
          <p:cNvSpPr/>
          <p:nvPr/>
        </p:nvSpPr>
        <p:spPr>
          <a:xfrm>
            <a:off x="612648" y="46634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通过引入“虚拟论敌”，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提出各种反对观点或者对自己不利的论据，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能让你的观点更经得起推敲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。改变以往“不质疑，不追问，不批判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思维模式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。示例：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六国破灭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非兵不利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战不善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弊在赂秦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赂秦而力亏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破灭之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六国互丧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率赂秦耶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不赂者以赂者丧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盖失强援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不能独完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弊在赂秦也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苏洵《六国论》）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fa84f1f31?lid=fa84f1f31&amp;cid=fa84f1f31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fa84f1f31?lid=fa84f1f31&amp;cid=fa84f1f31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实践探究·活动准备</a:t>
            </a:r>
            <a:endParaRPr lang="en-US" altLang="zh-CN" sz="3050" dirty="0"/>
          </a:p>
        </p:txBody>
      </p:sp>
      <p:pic>
        <p:nvPicPr>
          <p:cNvPr id="4" name="C_1#目录1:fa84f1f31?lid=a8721c945&amp;cid=a8721c945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fa84f1f31?lid=a8721c945&amp;cid=a8721c945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实践探究·活动实践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bc327ad2?pid=18e49367a&amp;color=0,0,0&amp;vtp=1&amp;bt=1&amp;bbb=1&amp;hb=1"/>
          <p:cNvSpPr/>
          <p:nvPr/>
        </p:nvSpPr>
        <p:spPr>
          <a:xfrm>
            <a:off x="612648" y="46634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分析：作者开篇立论“六国破灭，弊在赂秦”。接着，引入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“虚拟论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”进行反驳，“六国互丧，率赂秦耶？”“虚拟论敌”从“六国”中的“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六”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这个限定词入手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，也就是“除秦以外所有的国家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”，作者敏锐地感知到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这个限定词有可能会受到攻击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，于是将“六国”分为“赂秦者”与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“不赂秦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”两部分来论述，“不赂者以赂者丧。盖失强援，不能独完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”再次肯定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开篇立论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，“六国破灭，弊在赂秦”。这样回应质疑，可谓滴水不漏。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150fa3955?pid=18e49367a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即学即练</a:t>
            </a:r>
            <a:endParaRPr lang="en-US" altLang="zh-CN" sz="3000" dirty="0"/>
          </a:p>
        </p:txBody>
      </p:sp>
      <p:sp>
        <p:nvSpPr>
          <p:cNvPr id="3" name="QB_7_BD.4_1#cfddd8683?sp=1&amp;pid=150fa3955&amp;color=0,0,0&amp;vtp=1&amp;bbb=1&amp;hb=1"/>
          <p:cNvSpPr/>
          <p:nvPr/>
        </p:nvSpPr>
        <p:spPr>
          <a:xfrm>
            <a:off x="612648" y="1130379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请按照“提出论点、阐述论点、举例分析、引入‘虚拟论敌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’、进行限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”的论证思路，在四个观点中选择一个，作为“虚拟论敌”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攻击的观点，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在反驳的过程中明确观点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，写出论证提纲。（5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7_BD.4_2#cfddd8683?sp=1&amp;pid=150fa3955&amp;color=0,0,0&amp;vtp=1&amp;bbb=1"/>
          <p:cNvSpPr/>
          <p:nvPr/>
        </p:nvSpPr>
        <p:spPr>
          <a:xfrm>
            <a:off x="612648" y="310776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士不可以不弘毅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任重而道远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己所不欲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勿施于人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致知在格物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知人者智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自知者明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5_6#cfddd8683?pid=150fa3955&amp;color=0,0,0&amp;mp=1&amp;vtp=1&amp;bt=1&amp;bbb=1&amp;hb=1&amp;hltap=1"/>
          <p:cNvSpPr/>
          <p:nvPr/>
        </p:nvSpPr>
        <p:spPr>
          <a:xfrm>
            <a:off x="612648" y="4934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14_1#cfddd8683?pid=150fa3955&amp;color=0,0,0&amp;mp=1&amp;vtp=1&amp;bt=1&amp;bbb=1&amp;hb=1&amp;hla=1"/>
          <p:cNvSpPr/>
          <p:nvPr/>
        </p:nvSpPr>
        <p:spPr>
          <a:xfrm>
            <a:off x="622173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 ( 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提出论点：己所不欲，勿施于人。</a:t>
            </a:r>
            <a:r>
              <a:rPr lang="en-US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阐述论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点：不管别人是否愿意去做这件事，从个人角度出发，其强加的行为</a:t>
            </a:r>
            <a:endParaRPr lang="zh-CN" altLang="en-US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都是单方面的，不可取的。</a:t>
            </a:r>
            <a:r>
              <a:rPr lang="en-US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举例分析：在不了解别人喜好的情况下，</a:t>
            </a:r>
            <a:endParaRPr lang="zh-CN" altLang="en-US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把自己不喜欢吃的菜夹到别人碗里，把自己不愿意干的事情推给别人，</a:t>
            </a:r>
            <a:endParaRPr lang="zh-CN" altLang="en-US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怂恿别人选自己不愿意去的项目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这样的行为会显得我们自私、无</a:t>
            </a:r>
            <a:endParaRPr lang="zh-CN" altLang="en-US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礼。在推己及人、充分考虑他人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 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感受和了解他人喜好后，双方平等</a:t>
            </a:r>
            <a:endParaRPr lang="zh-CN" altLang="en-US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愿地给予或交换才有利于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 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维护人际关系。</a:t>
            </a:r>
            <a:r>
              <a:rPr lang="en-US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虚拟论敌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”: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己所欲就应</a:t>
            </a:r>
            <a:endParaRPr lang="zh-CN" altLang="en-US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施于人吗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?</a:t>
            </a:r>
            <a:r>
              <a:rPr lang="en-US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⑤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进行限定：前面提及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己所不欲，勿施于人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”,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主要强调不要</a:t>
            </a:r>
            <a:endParaRPr lang="zh-CN" altLang="en-US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5_6#cfddd8683?pid=150fa3955&amp;color=0,0,0&amp;mp=1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14_1#cfddd8683?pid=150fa3955&amp;color=0,0,0&amp;mp=1&amp;vtp=1&amp;bt=1&amp;bbb=1&amp;hb=1&amp;hla=1"/>
          <p:cNvSpPr/>
          <p:nvPr/>
        </p:nvSpPr>
        <p:spPr>
          <a:xfrm>
            <a:off x="612648" y="4426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强加个人意愿于他人，更要学会推己及人，考虑他人感受。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己所欲应</a:t>
            </a:r>
            <a:endParaRPr lang="zh-CN" altLang="en-US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施于人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的情况并不在论证范围之内。己所欲是从自己的角度出发，无</a:t>
            </a:r>
            <a:endParaRPr lang="zh-CN" altLang="en-US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论对方是否接受，自己都不应强加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己之欲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若他欲他求，则此行为</a:t>
            </a:r>
            <a:endParaRPr lang="zh-CN" altLang="en-US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不算在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的范畴内，而是你情我愿的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给予互补行为，有利于满足双</a:t>
            </a:r>
            <a:endParaRPr lang="zh-CN" altLang="en-US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方需求，实现共赢。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(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每个论证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 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1 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)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8721c945.fixed?pid=ced0a9b8f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实践探究·活动实践</a:t>
            </a:r>
            <a:endParaRPr lang="en-US" altLang="zh-CN" sz="4000" dirty="0"/>
          </a:p>
        </p:txBody>
      </p:sp>
      <p:sp>
        <p:nvSpPr>
          <p:cNvPr id="3" name="C_4#a8721c945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0bd31ac9a?sp=1&amp;pid=a8721c945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在一个论证中，说出来的论据只是一部分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，那些没有说出来的论据就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是隐含前提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。根据下面这段话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，下列选项中不属于隐含前提的一项是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有一个刚毕业的大学生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一直向往着在大城市发展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展现出自己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的才华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可是他目前却在一个小城市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一家小公司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做着一份无关痛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痒的工作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我渴望自己可以学到更专业的知识和技能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但那只是渴望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现在的我因为自己不够专业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没底气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没信心去大城市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现自己是一个自卑而且懦弱的人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0bd31ac9a.choices?pid=a8721c945&amp;color=0,0,0&amp;vtp=1&amp;bt=1&amp;bb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在大城市能够展现才华，学到更多的知识和技能。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目前从事的工作，无法体现自身的价值。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需要具备足够专业的知识和技能，才有机会走进大城市。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该大学生一直在寻找和等待调换部门、岗位的机会。</a:t>
            </a:r>
            <a:endParaRPr lang="en-US" altLang="zh-CN" sz="2800" dirty="0"/>
          </a:p>
        </p:txBody>
      </p:sp>
      <p:sp>
        <p:nvSpPr>
          <p:cNvPr id="3" name="QC_5_AS.8_1#0bd31ac9a?pid=a8721c945&amp;color=0,0,0&amp;vtp=1&amp;bbb=1&amp;hb=1"/>
          <p:cNvSpPr/>
          <p:nvPr/>
        </p:nvSpPr>
        <p:spPr>
          <a:xfrm>
            <a:off x="612648" y="30893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语段中“一直向往着在大城市发展，展现出自己的才华”，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对应A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；“目前却在一个小城市，一家小公司，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做着一份无关痛痒的工作”，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B项；“现在的我因为自己不够专业，没底气、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没信心去大城市”，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C项。</a:t>
            </a:r>
            <a:endParaRPr lang="en-US" altLang="zh-CN" sz="2800" dirty="0"/>
          </a:p>
        </p:txBody>
      </p:sp>
      <p:sp>
        <p:nvSpPr>
          <p:cNvPr id="4" name="QC_5_AN.6_1#0bd31ac9a.bracket?pid=a8721c945&amp;color=0,0,0&amp;vpa=2&amp;vtp=1&amp;answeroption=D"/>
          <p:cNvSpPr txBox="1"/>
          <p:nvPr/>
        </p:nvSpPr>
        <p:spPr>
          <a:xfrm>
            <a:off x="485648" y="2489840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  <a:endParaRPr lang="zh-CN" altLang="en-US" sz="4400" b="1">
              <a:solidFill>
                <a:srgbClr val="FF000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9_1#fc9bd88f1?sp=1&amp;pid=a8721c945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钱玄同曾化名王敬轩给《新青年》写信，假装代表旧文人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，对新文学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提出反对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，然后由刘半农复信对其观点逐一辩驳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。下面一段文字选自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复信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，试简要分析选段是如何引入“虚拟论敌”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来论证自己的观点的。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9_2#fc9bd88f1?sp=1&amp;pid=a8721c945&amp;color=0,0,0&amp;vtp=1&amp;bbb=1&amp;hb=1"/>
          <p:cNvSpPr/>
          <p:nvPr/>
        </p:nvSpPr>
        <p:spPr>
          <a:xfrm>
            <a:off x="612648" y="30893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先生以为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提倡新学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流弊甚多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又如此这般的说了一大串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乎要把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上下五千年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纵横九万里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的一切罪恶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完全归到一个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然而我要问问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辛丑壬寅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扶持大教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昌明圣道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的那套老曲子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已唱了二千多年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始终没有什么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洋鬼子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这个名目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4_3#fc9bd88f1?sp=1&amp;pid=a8721c945&amp;color=0,0,0&amp;mp=1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是先生听了很欢喜的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去打搅他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为什么要弄到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朝政不纲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强邻虎视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5_1#fc9bd88f1?sp=1&amp;pid=a8721c945&amp;color=0,0,0&amp;mp=1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选段抓住“虚拟论敌”的守旧心理，先以对方口吻提出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“提倡新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，流弊甚多”，极力体现他们对一切“新”的排斥。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②接着攻击他们所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维护的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“旧”自身的衰颓和不可行，来阐明“新”的必然性。（每点2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_1#da617c121?sp=1&amp;pid=a8721c945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下面一段文字是烛之武运用归谬法智退秦师的过程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，请结合文字补充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10_2#da617c121?sp=1&amp;pid=a8721c945&amp;color=0,0,0&amp;vtp=1&amp;bbb=1&amp;hb=1"/>
          <p:cNvSpPr/>
          <p:nvPr/>
        </p:nvSpPr>
        <p:spPr>
          <a:xfrm>
            <a:off x="612648" y="18066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夜缒而出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见秦伯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晋围郑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郑既知亡矣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若亡郑而有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益于君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敢以烦执事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越国以鄙远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君知其难也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焉用亡郑以陪邻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邻之厚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君之薄也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若舍郑以为东道主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行李之往来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共其乏困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亦无所害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且君尝为晋君赐矣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许君焦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朝济而夕设版焉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所知也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何厌之有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既东封郑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又欲肆其西封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若不阙秦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焉取之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阙秦以利晋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唯君图之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秦伯说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与郑人盟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a84f1f31.fixed?pid=ced0a9b8f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实践探究·活动准备</a:t>
            </a:r>
            <a:endParaRPr lang="en-US" altLang="zh-CN" sz="4000" dirty="0"/>
          </a:p>
        </p:txBody>
      </p:sp>
      <p:sp>
        <p:nvSpPr>
          <p:cNvPr id="3" name="C_4#fa84f1f31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4_3#da617c121?sp=1&amp;pid=a8721c945&amp;color=0,0,0&amp;vtp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烛之武从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这个立场和观点出发，分别列举了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等证据，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得出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的结论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，证明了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这一行为的错误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，最终让秦伯心悦诚服地打消了助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晋伐郑的想法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，并“与郑人盟”。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5_1#da617c121?sp=1&amp;pid=a8721c945&amp;color=0,0,0&amp;vtp=1&amp;bbb=1&amp;hb=1&amp;hla=1"/>
          <p:cNvSpPr/>
          <p:nvPr/>
        </p:nvSpPr>
        <p:spPr>
          <a:xfrm>
            <a:off x="612648" y="237554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“若亡郑而有益于君，敢以烦执事”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②“越国以鄙远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，君知其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难也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邻之厚，君之薄也”“若舍郑以为东道主，行李之往来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，共其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乏困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，君亦无所害”“且君尝为晋君赐矣，许君焦、瑕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，朝济而夕设版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③晋国“东封郑”后，必西“阙秦”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④灭掉郑国实为“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阙秦以利晋”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1_1#b3f54aa06?sp=1&amp;pid=a8721c945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湖北武汉检测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反证法是一种常用的论证方法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：首先做出某个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，然后推出其与定理、事理或已知条件矛盾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，从而证明该假设不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，以此得出与该假设相反的结论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。试分析以下文段所用的反证法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的推理思路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11_2#b3f54aa06?sp=1&amp;pid=a8721c945&amp;color=0,0,0&amp;vtp=1&amp;bbb=1&amp;hb=1"/>
          <p:cNvSpPr/>
          <p:nvPr/>
        </p:nvSpPr>
        <p:spPr>
          <a:xfrm>
            <a:off x="612648" y="30893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带着这个假设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我们再来看老子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也就能理解他说的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爱民治国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这些话了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而庄子虽然批评儒家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但也同意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德无不容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仁也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道无不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如果老庄真如他们所说的完全弃尘绝世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就应该像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里提到的几位隐士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桀溺等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连姓名都不留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4_2#b3f54aa06?sp=1&amp;pid=a8721c945&amp;color=0,0,0&amp;vtp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用谈著书立说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设帐授徒了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可见老庄是以出世之心行入世之事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社会责任感这一方面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他们与孔孟是一样的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5_1#b3f54aa06?sp=1&amp;pid=a8721c945&amp;color=0,0,0&amp;vtp=1&amp;bbb=1&amp;hb=1&amp;hla=1"/>
          <p:cNvSpPr/>
          <p:nvPr/>
        </p:nvSpPr>
        <p:spPr>
          <a:xfrm>
            <a:off x="612648" y="173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假设老庄完全弃尘绝世成立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，那么他们就应像接舆、长沮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溺等几位隐士一样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，不留姓名，不著书立说、设帐授徒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。但事实上老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庄与孔孟一样行入世之事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，这与假设矛盾。所以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，老庄完全弃尘绝世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这个假设不成立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。（找出假设1分，推理过程3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2_1#b3f54aa06?pid=a8721c945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首先，文段提出的假设是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“如果老庄真如他们所说的完全弃尘绝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”；然后依据这个假设来推理“就应该像《论语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》里提到的几位隐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——接舆、长沮、桀溺等——连姓名都不留，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更不用谈著书立说、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设帐授徒了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但是事实上老庄并没有像上述几人一样完全弃尘绝世，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而是说了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“爱民治国”这些话，同意儒家“德无不容，仁也；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道无不理，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义也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”的说法，这就和最初的“完全弃尘绝世”的假设产生了矛盾，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之前的假设是错误的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。可见，老庄“以出世之心行入世之事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，在社会责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任感这一方面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，他们与孔孟是一样的”。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9b74bd2e?pid=fa84f1f31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一、认识论证</a:t>
            </a:r>
            <a:endParaRPr lang="en-US" altLang="zh-CN" sz="3200" dirty="0"/>
          </a:p>
        </p:txBody>
      </p:sp>
      <p:sp>
        <p:nvSpPr>
          <p:cNvPr id="3" name="P_6#72419d274?sp=1&amp;pid=e9b74bd2e&amp;color=0,0,0&amp;vtp=1&amp;bbb=1&amp;hb=1"/>
          <p:cNvSpPr/>
          <p:nvPr/>
        </p:nvSpPr>
        <p:spPr>
          <a:xfrm>
            <a:off x="612648" y="11744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1.论证的含义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，就是用某些论据去支持或反驳某个观点。支持（立论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（驳论）都属于论证。通俗地说，论证指提出你自己的观点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出你为什么接受它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，以及别人为什么也应该接受它的理由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。规范的论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证总是包含由多个判断构成的逻辑链条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2419d274?sp=1&amp;pid=e9b74bd2e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2.认识推理和论证的关系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完整的推理三要素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：前提、推理形式、结论。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完整的论证三要素：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、论证形式、论据。论证要素和推理要素具有一一对应关系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对应关系为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：论点与结论对应，论证形式与推理形式对应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，论据与前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提对应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区别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：①推理用于发现，先有前提再有结论。②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论证用于说服，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先有论点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，再选择论据。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27b9b3c3?pid=fa84f1f31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二、关注论证的隐含前提</a:t>
            </a:r>
            <a:endParaRPr lang="en-US" altLang="zh-CN" sz="3200" dirty="0"/>
          </a:p>
        </p:txBody>
      </p:sp>
      <p:sp>
        <p:nvSpPr>
          <p:cNvPr id="3" name="P_6_BD#0a8ea3b31?pid=a27b9b3c3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在一个论证中，说出来的论据只是一部分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，那些没有说出来的论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据就是隐含前提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。而且在论据或隐含前提的背后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，还有一些支持这些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论据或隐含前提的没有说出来的假设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这些假设称作隐含假设。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柯南道尔的《银色马》中，主人公福尔摩斯有这样一段话：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马厩中有一条狗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尽管有人进来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并且把马牵走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它竟毫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不吠叫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没有惊动睡在草料棚里两个看马房的人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显然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这位午夜来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客是这条狗非常熟悉的人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0a8ea3b31?pid=a27b9b3c3&amp;color=0,0,0&amp;mp=1&amp;vtp=1&amp;bt=1&amp;bbb=1&amp;hb=1"/>
          <p:cNvSpPr/>
          <p:nvPr/>
        </p:nvSpPr>
        <p:spPr>
          <a:xfrm>
            <a:off x="612648" y="46634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分析：这段话是一个论证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，其表述出来的论据在逻辑上</a:t>
            </a:r>
            <a:r>
              <a:rPr lang="zh-CN" altLang="en-US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似乎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以证明论点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，但其中包含着隐含前提。</a:t>
            </a:r>
            <a:endParaRPr lang="en-US" altLang="zh-CN" sz="2800" dirty="0"/>
          </a:p>
        </p:txBody>
      </p:sp>
      <p:pic>
        <p:nvPicPr>
          <p:cNvPr id="3" name="P_6_BD#0a8ea3b31?pid=a27b9b3c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0944" y="1879600"/>
            <a:ext cx="6227064" cy="359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0a8ea3b31?pid=a27b9b3c3&amp;color=0,0,0&amp;mp=1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显然，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狗毫不吠叫不足以推出牵走马的人是这条狗非常熟悉的人，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他们之间还少了一个</a:t>
            </a:r>
            <a:r>
              <a:rPr lang="zh-CN" altLang="en-US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——不熟悉的人牵走马，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狗会吠叫。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草料棚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的人没有惊醒也不足以推出狗没有吠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，它们之间还少了一个</a:t>
            </a:r>
            <a:r>
              <a:rPr lang="zh-CN" altLang="en-US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狗吠叫会惊醒草料棚的人。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这两个论据对于推出论点必不可少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，但又因为种种原因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，论证者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没有将它们表述出来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，因此可以称之为隐含前提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。加上了这两个隐含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，整个论证的推理结构就完整了。就这样，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通过分析推理结构，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我们发现了论证的隐含前提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8336</Words>
  <Application>WPS 演示</Application>
  <PresentationFormat>宽屏</PresentationFormat>
  <Paragraphs>453</Paragraphs>
  <Slides>43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43</vt:i4>
      </vt:variant>
    </vt:vector>
  </HeadingPairs>
  <TitlesOfParts>
    <vt:vector size="58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楷体</vt:lpstr>
      <vt:lpstr>Calibri</vt:lpstr>
      <vt:lpstr>Arial Unicode MS</vt:lpstr>
      <vt:lpstr>等线</vt:lpstr>
      <vt:lpstr>华文细黑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6</cp:revision>
  <dcterms:created xsi:type="dcterms:W3CDTF">2025-03-29T01:57:00Z</dcterms:created>
  <dcterms:modified xsi:type="dcterms:W3CDTF">2025-09-03T09:17:05Z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2171034F987F4AD89414E0CC59C5F2DC_12</vt:lpwstr>
  </property>
  <property fmtid="{D5CDD505-2E9C-101B-9397-08002B2CF9AE}" pid="3" name="KSOProductBuildVer">
    <vt:lpwstr>2052-12.1.0.22529</vt:lpwstr>
  </property>
</Properties>
</file>